
<file path=[Content_Types].xml><?xml version="1.0" encoding="utf-8"?>
<Types xmlns="http://schemas.openxmlformats.org/package/2006/content-types">
  <Default Extension="png" ContentType="image/png"/>
  <Default Extension="svg" ContentType="image/svg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5" r:id="rId1"/>
  </p:sldMasterIdLst>
  <p:sldIdLst>
    <p:sldId id="311" r:id="rId2"/>
  </p:sldIdLst>
  <p:sldSz cx="6858000" cy="9906000" type="A4"/>
  <p:notesSz cx="6797675" cy="9928225"/>
  <p:defaultTextStyle>
    <a:defPPr>
      <a:defRPr lang="en-US"/>
    </a:defPPr>
    <a:lvl1pPr marL="0" algn="l" defTabSz="45716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165" algn="l" defTabSz="45716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331" algn="l" defTabSz="45716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496" algn="l" defTabSz="45716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661" algn="l" defTabSz="45716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5826" algn="l" defTabSz="45716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2992" algn="l" defTabSz="45716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157" algn="l" defTabSz="45716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323" algn="l" defTabSz="45716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852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2D050"/>
    <a:srgbClr val="006FAC"/>
    <a:srgbClr val="0070C0"/>
    <a:srgbClr val="ED1C24"/>
    <a:srgbClr val="F15A22"/>
    <a:srgbClr val="D9D9D9"/>
    <a:srgbClr val="F14D53"/>
    <a:srgbClr val="0D89C3"/>
    <a:srgbClr val="006FAD"/>
    <a:srgbClr val="0070A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503" autoAdjust="0"/>
    <p:restoredTop sz="94660"/>
  </p:normalViewPr>
  <p:slideViewPr>
    <p:cSldViewPr snapToGrid="0">
      <p:cViewPr varScale="1">
        <p:scale>
          <a:sx n="81" d="100"/>
          <a:sy n="81" d="100"/>
        </p:scale>
        <p:origin x="3000" y="108"/>
      </p:cViewPr>
      <p:guideLst>
        <p:guide orient="horz" pos="852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2.sv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84067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57587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543265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16129013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5955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51403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2790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13775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04619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65334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6697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02278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234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12/5/2025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8503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6" r:id="rId1"/>
    <p:sldLayoutId id="2147483677" r:id="rId2"/>
    <p:sldLayoutId id="2147483678" r:id="rId3"/>
    <p:sldLayoutId id="2147483679" r:id="rId4"/>
    <p:sldLayoutId id="2147483680" r:id="rId5"/>
    <p:sldLayoutId id="2147483681" r:id="rId6"/>
    <p:sldLayoutId id="2147483682" r:id="rId7"/>
    <p:sldLayoutId id="2147483683" r:id="rId8"/>
    <p:sldLayoutId id="2147483684" r:id="rId9"/>
    <p:sldLayoutId id="2147483685" r:id="rId10"/>
    <p:sldLayoutId id="2147483686" r:id="rId11"/>
    <p:sldLayoutId id="2147483687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85" userDrawn="1">
          <p15:clr>
            <a:srgbClr val="F26B43"/>
          </p15:clr>
        </p15:guide>
        <p15:guide id="2" pos="346" userDrawn="1">
          <p15:clr>
            <a:srgbClr val="F26B43"/>
          </p15:clr>
        </p15:guide>
        <p15:guide id="3" pos="397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svg"/><Relationship Id="rId7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2.svg"/><Relationship Id="rId9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Прямоугольник 28">
            <a:extLst>
              <a:ext uri="{FF2B5EF4-FFF2-40B4-BE49-F238E27FC236}">
                <a16:creationId xmlns:a16="http://schemas.microsoft.com/office/drawing/2014/main" xmlns="" id="{0BE9EB17-6D0A-30D7-EC35-AFCA41ED691C}"/>
              </a:ext>
            </a:extLst>
          </p:cNvPr>
          <p:cNvSpPr/>
          <p:nvPr/>
        </p:nvSpPr>
        <p:spPr>
          <a:xfrm>
            <a:off x="-12032" y="1699848"/>
            <a:ext cx="6870032" cy="1359876"/>
          </a:xfrm>
          <a:prstGeom prst="rect">
            <a:avLst/>
          </a:prstGeom>
          <a:solidFill>
            <a:srgbClr val="5494FC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latin typeface="Golos Text" pitchFamily="34" charset="0"/>
              <a:ea typeface="Golos Text" pitchFamily="34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2C1376C9-914B-A8C0-9DB7-FCADAACBF5D1}"/>
              </a:ext>
            </a:extLst>
          </p:cNvPr>
          <p:cNvSpPr txBox="1"/>
          <p:nvPr/>
        </p:nvSpPr>
        <p:spPr>
          <a:xfrm>
            <a:off x="1283665" y="487624"/>
            <a:ext cx="4243160" cy="461665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ru-RU" sz="1500" dirty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УФНС </a:t>
            </a:r>
            <a:r>
              <a:rPr lang="ru-RU" sz="15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РОССИИ </a:t>
            </a:r>
            <a:endParaRPr lang="en-US" sz="1500" dirty="0" smtClean="0">
              <a:solidFill>
                <a:schemeClr val="tx1">
                  <a:lumMod val="85000"/>
                  <a:lumOff val="15000"/>
                </a:schemeClr>
              </a:solidFill>
              <a:latin typeface="Golos Text" pitchFamily="34" charset="0"/>
              <a:ea typeface="Golos Text" pitchFamily="34" charset="0"/>
            </a:endParaRPr>
          </a:p>
          <a:p>
            <a:r>
              <a:rPr lang="ru-RU" sz="15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ПО </a:t>
            </a:r>
            <a:r>
              <a:rPr lang="ru-RU" sz="15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БРЯНСКОЙ </a:t>
            </a:r>
            <a:r>
              <a:rPr lang="ru-RU" sz="15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ОБЛАСТИ</a:t>
            </a:r>
            <a:endParaRPr lang="ru-RU" sz="1500" dirty="0">
              <a:solidFill>
                <a:schemeClr val="tx1">
                  <a:lumMod val="85000"/>
                  <a:lumOff val="15000"/>
                </a:schemeClr>
              </a:solidFill>
              <a:latin typeface="Golos Text" pitchFamily="34" charset="0"/>
              <a:ea typeface="Golos Text" pitchFamily="34" charset="0"/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6660438" y="5216106"/>
            <a:ext cx="24237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>
                <a:latin typeface="Golos Text" pitchFamily="34" charset="0"/>
                <a:ea typeface="Golos Text" pitchFamily="34" charset="0"/>
              </a:rPr>
              <a:t> </a:t>
            </a:r>
            <a:endParaRPr lang="ru-RU" b="1" dirty="0">
              <a:latin typeface="Golos Text" pitchFamily="34" charset="0"/>
              <a:ea typeface="Golos Text" pitchFamily="34" charset="0"/>
            </a:endParaRPr>
          </a:p>
        </p:txBody>
      </p:sp>
      <p:pic>
        <p:nvPicPr>
          <p:cNvPr id="60" name="Graphic 9">
            <a:extLst>
              <a:ext uri="{FF2B5EF4-FFF2-40B4-BE49-F238E27FC236}">
                <a16:creationId xmlns="" xmlns:a16="http://schemas.microsoft.com/office/drawing/2014/main" id="{C4FF512C-2A48-FEE3-2F18-4839A66B98CA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96DAC541-7B7A-43D3-8B79-37D633B846F1}">
                <asvg:svgBlip xmlns="" xmlns:asvg="http://schemas.microsoft.com/office/drawing/2016/SVG/main" r:embed="rId6"/>
              </a:ext>
            </a:extLst>
          </a:blip>
          <a:srcRect r="68290"/>
          <a:stretch/>
        </p:blipFill>
        <p:spPr>
          <a:xfrm>
            <a:off x="169597" y="214022"/>
            <a:ext cx="1039239" cy="1044000"/>
          </a:xfrm>
          <a:prstGeom prst="rect">
            <a:avLst/>
          </a:prstGeom>
        </p:spPr>
      </p:pic>
      <p:sp>
        <p:nvSpPr>
          <p:cNvPr id="70" name="TextBox 69">
            <a:extLst>
              <a:ext uri="{FF2B5EF4-FFF2-40B4-BE49-F238E27FC236}">
                <a16:creationId xmlns:a16="http://schemas.microsoft.com/office/drawing/2014/main" xmlns="" id="{01D5B0CB-3850-2CEE-6B52-F6C65BE08E64}"/>
              </a:ext>
            </a:extLst>
          </p:cNvPr>
          <p:cNvSpPr txBox="1"/>
          <p:nvPr/>
        </p:nvSpPr>
        <p:spPr>
          <a:xfrm>
            <a:off x="140677" y="1874573"/>
            <a:ext cx="6717323" cy="2354491"/>
          </a:xfrm>
          <a:prstGeom prst="rect">
            <a:avLst/>
          </a:prstGeom>
          <a:noFill/>
        </p:spPr>
        <p:txBody>
          <a:bodyPr wrap="square" lIns="0" tIns="0" rIns="0" bIns="0" anchor="t">
            <a:spAutoFit/>
          </a:bodyPr>
          <a:lstStyle/>
          <a:p>
            <a:r>
              <a:rPr lang="ru-RU" sz="3500" b="1" dirty="0" smtClean="0">
                <a:solidFill>
                  <a:srgbClr val="0070C0"/>
                </a:solidFill>
                <a:latin typeface="Golos Text" pitchFamily="34" charset="0"/>
                <a:ea typeface="Golos Text" pitchFamily="34" charset="0"/>
              </a:rPr>
              <a:t>ПОЛУЧАЯ ЗАРПЛАТУ </a:t>
            </a:r>
          </a:p>
          <a:p>
            <a:r>
              <a:rPr lang="ru-RU" sz="3500" b="1" dirty="0" smtClean="0">
                <a:solidFill>
                  <a:srgbClr val="0070C0"/>
                </a:solidFill>
                <a:latin typeface="Golos Text" pitchFamily="34" charset="0"/>
                <a:ea typeface="Golos Text" pitchFamily="34" charset="0"/>
              </a:rPr>
              <a:t>В КОНВЕРТЕ,</a:t>
            </a:r>
          </a:p>
          <a:p>
            <a:endParaRPr lang="ru-RU" sz="500" b="1" dirty="0" smtClean="0">
              <a:solidFill>
                <a:srgbClr val="0070C0"/>
              </a:solidFill>
              <a:latin typeface="Golos Text" pitchFamily="34" charset="0"/>
              <a:ea typeface="Golos Text" pitchFamily="34" charset="0"/>
            </a:endParaRPr>
          </a:p>
          <a:p>
            <a:r>
              <a:rPr lang="ru-RU" sz="35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ВЫ ТЕРЯЕТЕ:</a:t>
            </a:r>
          </a:p>
          <a:p>
            <a:endParaRPr lang="ru-RU" sz="4000" b="1" dirty="0" smtClean="0">
              <a:solidFill>
                <a:srgbClr val="0070C0"/>
              </a:solidFill>
              <a:latin typeface="Golos Text" pitchFamily="34" charset="0"/>
              <a:ea typeface="Golos Text" pitchFamily="34" charset="0"/>
            </a:endParaRPr>
          </a:p>
        </p:txBody>
      </p:sp>
      <p:pic>
        <p:nvPicPr>
          <p:cNvPr id="74" name="Рисунок 73" descr="Предупреждение со сплошной заливкой">
            <a:extLst>
              <a:ext uri="{FF2B5EF4-FFF2-40B4-BE49-F238E27FC236}">
                <a16:creationId xmlns:a16="http://schemas.microsoft.com/office/drawing/2014/main" xmlns="" id="{0FEA17C1-A21B-9EA3-83F5-BE602B0B5B32}"/>
              </a:ext>
            </a:extLst>
          </p:cNvPr>
          <p:cNvPicPr>
            <a:picLocks noChangeAspect="1"/>
          </p:cNvPicPr>
          <p:nvPr/>
        </p:nvPicPr>
        <p:blipFill>
          <a:blip r:embed="rId7" cstate="print">
            <a:extLst>
              <a:ext uri="{96DAC541-7B7A-43D3-8B79-37D633B846F1}">
                <asvg:svgBlip xmlns:asvg="http://schemas.microsoft.com/office/drawing/2016/SVG/main" xmlns="" r:embed="rId8"/>
              </a:ext>
            </a:extLst>
          </a:blip>
          <a:stretch>
            <a:fillRect/>
          </a:stretch>
        </p:blipFill>
        <p:spPr>
          <a:xfrm>
            <a:off x="166253" y="7980219"/>
            <a:ext cx="598930" cy="593234"/>
          </a:xfrm>
          <a:prstGeom prst="rect">
            <a:avLst/>
          </a:prstGeom>
        </p:spPr>
      </p:pic>
      <p:sp>
        <p:nvSpPr>
          <p:cNvPr id="76" name="TextBox 75">
            <a:extLst>
              <a:ext uri="{FF2B5EF4-FFF2-40B4-BE49-F238E27FC236}">
                <a16:creationId xmlns:a16="http://schemas.microsoft.com/office/drawing/2014/main" xmlns="" id="{3A51D8A3-26E9-A208-EA84-3B7273748F1E}"/>
              </a:ext>
            </a:extLst>
          </p:cNvPr>
          <p:cNvSpPr txBox="1"/>
          <p:nvPr/>
        </p:nvSpPr>
        <p:spPr>
          <a:xfrm>
            <a:off x="583866" y="3933384"/>
            <a:ext cx="4046200" cy="575542"/>
          </a:xfrm>
          <a:prstGeom prst="rect">
            <a:avLst/>
          </a:prstGeom>
          <a:noFill/>
        </p:spPr>
        <p:txBody>
          <a:bodyPr wrap="square" lIns="0" tIns="0" rIns="0" bIns="0" anchor="t">
            <a:spAutoFit/>
          </a:bodyPr>
          <a:lstStyle/>
          <a:p>
            <a:pPr>
              <a:lnSpc>
                <a:spcPct val="85000"/>
              </a:lnSpc>
              <a:defRPr/>
            </a:pPr>
            <a:r>
              <a:rPr lang="ru-RU" sz="2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anose="020B0503020202020204" pitchFamily="34" charset="0"/>
                <a:ea typeface="Golos Text" panose="020B0503020202020204" pitchFamily="34" charset="0"/>
              </a:rPr>
              <a:t>ежегодный оплачиваемый отпуск</a:t>
            </a:r>
          </a:p>
        </p:txBody>
      </p:sp>
      <p:sp>
        <p:nvSpPr>
          <p:cNvPr id="83" name="Прямоугольник: скругленные углы 106">
            <a:extLst>
              <a:ext uri="{FF2B5EF4-FFF2-40B4-BE49-F238E27FC236}">
                <a16:creationId xmlns:a16="http://schemas.microsoft.com/office/drawing/2014/main" xmlns="" id="{5F7F2230-7191-7F51-AE19-CF554D67D4D2}"/>
              </a:ext>
            </a:extLst>
          </p:cNvPr>
          <p:cNvSpPr/>
          <p:nvPr/>
        </p:nvSpPr>
        <p:spPr>
          <a:xfrm>
            <a:off x="404751" y="7825837"/>
            <a:ext cx="5915026" cy="938151"/>
          </a:xfrm>
          <a:prstGeom prst="roundRect">
            <a:avLst>
              <a:gd name="adj" fmla="val 11667"/>
            </a:avLst>
          </a:prstGeom>
          <a:solidFill>
            <a:srgbClr val="5494FC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8000" tIns="108000" rIns="108000" bIns="0" rtlCol="0" anchor="ctr" anchorCtr="0"/>
          <a:lstStyle/>
          <a:p>
            <a:pPr algn="ctr" defTabSz="956973">
              <a:lnSpc>
                <a:spcPct val="85000"/>
              </a:lnSpc>
              <a:spcAft>
                <a:spcPts val="800"/>
              </a:spcAft>
              <a:defRPr/>
            </a:pPr>
            <a:endParaRPr lang="ru-RU" sz="1400" b="1" dirty="0">
              <a:solidFill>
                <a:schemeClr val="tx1">
                  <a:lumMod val="85000"/>
                  <a:lumOff val="15000"/>
                </a:schemeClr>
              </a:solidFill>
              <a:latin typeface="Golos Text" pitchFamily="34" charset="0"/>
              <a:ea typeface="Golos Text" pitchFamily="34" charset="0"/>
              <a:cs typeface="Poppins" panose="00000500000000000000" pitchFamily="2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614860" y="7973662"/>
            <a:ext cx="577510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ru-RU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anose="020B0503020202020204" pitchFamily="34" charset="0"/>
                <a:ea typeface="Golos Text" panose="020B0503020202020204" pitchFamily="34" charset="0"/>
              </a:rPr>
              <a:t>В ТЕНЕВОМ СЕКТОРЕ РАБОТНИКИ ЛИШЕНЫ СОЦИАЛЬНОЙ И ПРАВОВОЙ ЗАЩИТЫ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4581441" y="352667"/>
            <a:ext cx="208670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 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www.nalog.gov.ru</a:t>
            </a:r>
            <a:endParaRPr lang="ru-RU" sz="1600" dirty="0">
              <a:solidFill>
                <a:schemeClr val="tx1">
                  <a:lumMod val="85000"/>
                  <a:lumOff val="15000"/>
                </a:schemeClr>
              </a:solidFill>
              <a:latin typeface="Golos Text" pitchFamily="34" charset="0"/>
              <a:ea typeface="Golos Text" pitchFamily="34" charset="0"/>
            </a:endParaRPr>
          </a:p>
        </p:txBody>
      </p:sp>
      <p:pic>
        <p:nvPicPr>
          <p:cNvPr id="1026" name="Picture 2" descr="C:\Users\Inet3018\Downloads\IMG_6547.png"/>
          <p:cNvPicPr>
            <a:picLocks noChangeAspect="1" noChangeArrowheads="1"/>
          </p:cNvPicPr>
          <p:nvPr/>
        </p:nvPicPr>
        <p:blipFill>
          <a:blip r:embed="rId9" cstate="print"/>
          <a:srcRect/>
          <a:stretch>
            <a:fillRect/>
          </a:stretch>
        </p:blipFill>
        <p:spPr bwMode="auto">
          <a:xfrm rot="900000">
            <a:off x="4322764" y="2571629"/>
            <a:ext cx="2166979" cy="1625234"/>
          </a:xfrm>
          <a:prstGeom prst="rect">
            <a:avLst/>
          </a:prstGeom>
          <a:noFill/>
        </p:spPr>
      </p:pic>
      <p:sp>
        <p:nvSpPr>
          <p:cNvPr id="14" name="Прямоугольник 13"/>
          <p:cNvSpPr/>
          <p:nvPr/>
        </p:nvSpPr>
        <p:spPr>
          <a:xfrm>
            <a:off x="471560" y="6134479"/>
            <a:ext cx="649165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  <a:defRPr/>
            </a:pPr>
            <a:r>
              <a:rPr lang="ru-RU" sz="2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anose="020B0503020202020204" pitchFamily="34" charset="0"/>
                <a:ea typeface="Golos Text" panose="020B0503020202020204" pitchFamily="34" charset="0"/>
              </a:rPr>
              <a:t>выплату пособий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="" xmlns:a16="http://schemas.microsoft.com/office/drawing/2014/main" id="{38FD9469-AF5E-EA00-322B-A9E52273EE4B}"/>
              </a:ext>
            </a:extLst>
          </p:cNvPr>
          <p:cNvSpPr txBox="1"/>
          <p:nvPr/>
        </p:nvSpPr>
        <p:spPr>
          <a:xfrm>
            <a:off x="178131" y="8949712"/>
            <a:ext cx="6501739" cy="78996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>
              <a:spcAft>
                <a:spcPts val="200"/>
              </a:spcAft>
            </a:pPr>
            <a:r>
              <a:rPr lang="ru-RU" sz="16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Телефоны контакт ‑ центра: </a:t>
            </a:r>
          </a:p>
          <a:p>
            <a:pPr algn="ctr">
              <a:spcAft>
                <a:spcPts val="200"/>
              </a:spcAft>
            </a:pPr>
            <a:r>
              <a:rPr lang="ru-RU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- Социального фонда России 8-800-10-000-01</a:t>
            </a:r>
          </a:p>
          <a:p>
            <a:pPr algn="ctr">
              <a:spcAft>
                <a:spcPts val="200"/>
              </a:spcAft>
            </a:pPr>
            <a:r>
              <a:rPr lang="ru-RU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- Федеральной службы по труду и занятости 8-800-</a:t>
            </a:r>
            <a:r>
              <a:rPr 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707</a:t>
            </a:r>
            <a:r>
              <a:rPr lang="ru-RU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-</a:t>
            </a:r>
            <a:r>
              <a:rPr 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88</a:t>
            </a:r>
            <a:r>
              <a:rPr lang="ru-RU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-</a:t>
            </a:r>
            <a:r>
              <a:rPr lang="en-US" sz="160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4</a:t>
            </a:r>
            <a:r>
              <a:rPr lang="ru-RU" sz="160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1</a:t>
            </a:r>
            <a:endParaRPr lang="ru-RU" sz="1600" dirty="0">
              <a:solidFill>
                <a:schemeClr val="tx1">
                  <a:lumMod val="85000"/>
                  <a:lumOff val="15000"/>
                </a:schemeClr>
              </a:solidFill>
              <a:latin typeface="Golos Text" pitchFamily="34" charset="0"/>
              <a:ea typeface="Golos Text" pitchFamily="34" charset="0"/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4618893" y="636810"/>
            <a:ext cx="2239107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rostrud.gov.ru</a:t>
            </a:r>
            <a:endParaRPr lang="ru-RU" sz="1600" dirty="0">
              <a:solidFill>
                <a:schemeClr val="tx1">
                  <a:lumMod val="85000"/>
                  <a:lumOff val="15000"/>
                </a:schemeClr>
              </a:solidFill>
              <a:latin typeface="Golos Text" pitchFamily="34" charset="0"/>
              <a:ea typeface="Golos Text" pitchFamily="34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633431" y="949870"/>
            <a:ext cx="1094915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itchFamily="34" charset="0"/>
                <a:ea typeface="Golos Text" pitchFamily="34" charset="0"/>
              </a:rPr>
              <a:t>sfr.gov.ru</a:t>
            </a:r>
            <a:endParaRPr lang="ru-RU" sz="1600" dirty="0">
              <a:solidFill>
                <a:schemeClr val="tx1">
                  <a:lumMod val="85000"/>
                  <a:lumOff val="15000"/>
                </a:schemeClr>
              </a:solidFill>
              <a:latin typeface="Golos Text" pitchFamily="34" charset="0"/>
              <a:ea typeface="Golos Text" pitchFamily="34" charset="0"/>
            </a:endParaRPr>
          </a:p>
        </p:txBody>
      </p:sp>
      <p:sp>
        <p:nvSpPr>
          <p:cNvPr id="35" name="Прямоугольник 34"/>
          <p:cNvSpPr/>
          <p:nvPr/>
        </p:nvSpPr>
        <p:spPr>
          <a:xfrm>
            <a:off x="482827" y="4700825"/>
            <a:ext cx="6491654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  <a:defRPr/>
            </a:pPr>
            <a:r>
              <a:rPr lang="ru-RU" sz="2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anose="020B0503020202020204" pitchFamily="34" charset="0"/>
                <a:ea typeface="Golos Text" panose="020B0503020202020204" pitchFamily="34" charset="0"/>
              </a:rPr>
              <a:t>стабильную заработную плату</a:t>
            </a:r>
          </a:p>
        </p:txBody>
      </p:sp>
      <p:sp>
        <p:nvSpPr>
          <p:cNvPr id="36" name="Прямоугольник 35"/>
          <p:cNvSpPr/>
          <p:nvPr/>
        </p:nvSpPr>
        <p:spPr>
          <a:xfrm>
            <a:off x="477109" y="6700451"/>
            <a:ext cx="6491654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anose="020B0503020202020204" pitchFamily="34" charset="0"/>
                <a:ea typeface="Golos Text" panose="020B0503020202020204" pitchFamily="34" charset="0"/>
              </a:rPr>
              <a:t>возможность получения социальных налоговых вычетов</a:t>
            </a:r>
            <a:endParaRPr lang="ru-RU" sz="2200" dirty="0">
              <a:solidFill>
                <a:schemeClr val="tx1">
                  <a:lumMod val="85000"/>
                  <a:lumOff val="15000"/>
                </a:schemeClr>
              </a:solidFill>
              <a:latin typeface="Golos Text" panose="020B0503020202020204" pitchFamily="34" charset="0"/>
              <a:ea typeface="Golos Text" panose="020B0503020202020204" pitchFamily="34" charset="0"/>
            </a:endParaRPr>
          </a:p>
        </p:txBody>
      </p:sp>
      <p:sp>
        <p:nvSpPr>
          <p:cNvPr id="37" name="Прямоугольник 36"/>
          <p:cNvSpPr/>
          <p:nvPr/>
        </p:nvSpPr>
        <p:spPr>
          <a:xfrm>
            <a:off x="487115" y="5265456"/>
            <a:ext cx="6491654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anose="020B0503020202020204" pitchFamily="34" charset="0"/>
                <a:ea typeface="Golos Text" panose="020B0503020202020204" pitchFamily="34" charset="0"/>
              </a:rPr>
              <a:t>государственное пенсионное обеспечение </a:t>
            </a:r>
          </a:p>
          <a:p>
            <a:pPr>
              <a:defRPr/>
            </a:pPr>
            <a:r>
              <a:rPr lang="ru-RU" sz="2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Golos Text" panose="020B0503020202020204" pitchFamily="34" charset="0"/>
                <a:ea typeface="Golos Text" panose="020B0503020202020204" pitchFamily="34" charset="0"/>
              </a:rPr>
              <a:t>в полном объеме</a:t>
            </a:r>
          </a:p>
        </p:txBody>
      </p:sp>
      <p:sp>
        <p:nvSpPr>
          <p:cNvPr id="66" name="Нашивка 65"/>
          <p:cNvSpPr/>
          <p:nvPr/>
        </p:nvSpPr>
        <p:spPr>
          <a:xfrm>
            <a:off x="211539" y="4095216"/>
            <a:ext cx="254875" cy="258421"/>
          </a:xfrm>
          <a:prstGeom prst="chevron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67" name="Нашивка 66"/>
          <p:cNvSpPr/>
          <p:nvPr/>
        </p:nvSpPr>
        <p:spPr>
          <a:xfrm>
            <a:off x="206990" y="4820821"/>
            <a:ext cx="254875" cy="258421"/>
          </a:xfrm>
          <a:prstGeom prst="chevron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68" name="Нашивка 67"/>
          <p:cNvSpPr/>
          <p:nvPr/>
        </p:nvSpPr>
        <p:spPr>
          <a:xfrm>
            <a:off x="204715" y="5535054"/>
            <a:ext cx="254875" cy="258421"/>
          </a:xfrm>
          <a:prstGeom prst="chevron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69" name="Нашивка 68"/>
          <p:cNvSpPr/>
          <p:nvPr/>
        </p:nvSpPr>
        <p:spPr>
          <a:xfrm>
            <a:off x="196907" y="6257895"/>
            <a:ext cx="254875" cy="258421"/>
          </a:xfrm>
          <a:prstGeom prst="chevron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71" name="Нашивка 70"/>
          <p:cNvSpPr/>
          <p:nvPr/>
        </p:nvSpPr>
        <p:spPr>
          <a:xfrm>
            <a:off x="196909" y="6974402"/>
            <a:ext cx="254875" cy="258421"/>
          </a:xfrm>
          <a:prstGeom prst="chevron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79292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7131</TotalTime>
  <Words>70</Words>
  <Application>Microsoft Office PowerPoint</Application>
  <PresentationFormat>Лист A4 (210x297 мм)</PresentationFormat>
  <Paragraphs>20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Golos Text</vt:lpstr>
      <vt:lpstr>Poppins</vt:lpstr>
      <vt:lpstr>Office Theme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Hamlet Markarian</dc:creator>
  <cp:lastModifiedBy>Забалуева Наталья Викторовна</cp:lastModifiedBy>
  <cp:revision>337</cp:revision>
  <cp:lastPrinted>2024-08-27T13:34:20Z</cp:lastPrinted>
  <dcterms:created xsi:type="dcterms:W3CDTF">2023-03-21T12:09:25Z</dcterms:created>
  <dcterms:modified xsi:type="dcterms:W3CDTF">2025-12-05T12:48:55Z</dcterms:modified>
</cp:coreProperties>
</file>